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60" r:id="rId3"/>
    <p:sldId id="257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276" r:id="rId18"/>
    <p:sldId id="28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0E5C-0774-491F-9DC7-9C62409CB5F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Кликнете, за да редактирате основните стилове на текста</a:t>
            </a:r>
          </a:p>
          <a:p>
            <a:pPr lvl="1"/>
            <a:r>
              <a:rPr lang="en-US"/>
              <a:t>Второ ниво</a:t>
            </a:r>
          </a:p>
          <a:p>
            <a:pPr lvl="2"/>
            <a:r>
              <a:rPr lang="en-US"/>
              <a:t>Трето ниво</a:t>
            </a:r>
          </a:p>
          <a:p>
            <a:pPr lvl="3"/>
            <a:r>
              <a:rPr lang="en-US"/>
              <a:t>Четвърто ниво</a:t>
            </a:r>
          </a:p>
          <a:p>
            <a:pPr lvl="4"/>
            <a:r>
              <a:rPr lang="en-US"/>
              <a:t>Пето ниво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3BCBF-F398-4EB4-B95A-BC7E2B8D4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83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7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8A32-756E-E856-F190-B12474A4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3FBCF-88F1-F3CE-C202-C4DC8A82D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0DE176-7394-C2BD-86AD-A41058867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2BA01-7A79-1091-1858-DE29495AB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48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D7390-D703-F991-17E9-C5C5DB25E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67006-ADA6-9D34-46CD-FE7FFCE05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2FE0D3-8E78-391D-13C6-29EA868E6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EE273-746A-B968-EB81-61FE61B0C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075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72491-05DD-DDD1-4333-714039AE0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679866-3454-4697-BAB1-06F98F83B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7E1DC-6EBA-7310-6992-95FB140C7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84383-8F28-1EA4-5246-344B3598D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BCBF-F398-4EB4-B95A-BC7E2B8D4F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88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Кликнете, за да редактирате основния стил на заглавието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Кликнете, за да редактирате основните стилове на текста</a:t>
            </a:r>
          </a:p>
          <a:p>
            <a:pPr lvl="1"/>
            <a:r>
              <a:rPr lang="en-US" dirty="0"/>
              <a:t>Второ ниво</a:t>
            </a:r>
          </a:p>
          <a:p>
            <a:pPr lvl="2"/>
            <a:r>
              <a:rPr lang="en-US" dirty="0"/>
              <a:t>Трето ниво</a:t>
            </a:r>
          </a:p>
          <a:p>
            <a:pPr lvl="3"/>
            <a:r>
              <a:rPr lang="en-US" dirty="0"/>
              <a:t>Четвърто ниво</a:t>
            </a:r>
          </a:p>
          <a:p>
            <a:pPr lvl="4"/>
            <a:r>
              <a:rPr lang="en-US" dirty="0"/>
              <a:t>Пето ниво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-137160"/>
            <a:ext cx="10058400" cy="3566160"/>
          </a:xfrm>
        </p:spPr>
        <p:txBody>
          <a:bodyPr/>
          <a:lstStyle/>
          <a:p>
            <a:pPr lvl="0"/>
            <a:r>
              <a:rPr lang="en-GB" dirty="0"/>
              <a:t>МОДУЛ 3: </a:t>
            </a:r>
            <a:r>
              <a:rPr lang="en-GB" dirty="0" err="1"/>
              <a:t>Провеждане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одити</a:t>
            </a:r>
            <a:r>
              <a:rPr lang="en-GB" dirty="0"/>
              <a:t> и </a:t>
            </a:r>
            <a:r>
              <a:rPr lang="en-GB" dirty="0" err="1"/>
              <a:t>оценки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достъпността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обекти</a:t>
            </a:r>
            <a:r>
              <a:rPr lang="bg-BG" dirty="0"/>
              <a:t>те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576731"/>
            <a:ext cx="10058400" cy="11430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Програма за обучение на обучители по достъпен културен туризъм</a:t>
            </a:r>
          </a:p>
          <a:p>
            <a:r>
              <a:rPr lang="en-GB" dirty="0"/>
              <a:t>Проект: TACT – Обучение за достъпен културен туризъм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Финансиран от Европейския съюз. Изразените възгледи и мнения обаче са изцяло на автора и не отразяват непременно тези на Европейския съюз или Фондация „Темпус“. Нито Европейският съюз, нито Фондация „Темпус“ могат да бъдат държани отговорни за тях.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66241-7C4E-ACEA-DE9D-8A29D3D03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Елементи на контролен списък за проверка на достъпността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56B9D-4B41-9F15-0DBD-12B8E2E0EE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b="1" dirty="0"/>
              <a:t>Информация преди посещението</a:t>
            </a:r>
            <a:endParaRPr lang="en-US" sz="2400" b="1" dirty="0"/>
          </a:p>
          <a:p>
            <a:pPr lvl="1"/>
            <a:r>
              <a:rPr lang="en-GB" sz="2000" dirty="0"/>
              <a:t>Достъпност на уебсайта и лекота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навигация</a:t>
            </a:r>
            <a:r>
              <a:rPr lang="bg-BG" sz="2000" dirty="0"/>
              <a:t>та</a:t>
            </a:r>
            <a:r>
              <a:rPr lang="en-GB" sz="2000" dirty="0"/>
              <a:t>;</a:t>
            </a:r>
            <a:endParaRPr lang="en-US" sz="2000" dirty="0"/>
          </a:p>
          <a:p>
            <a:pPr lvl="1"/>
            <a:r>
              <a:rPr lang="en-GB" sz="2000" dirty="0"/>
              <a:t>Специални страници или раздели за достъпност;</a:t>
            </a:r>
            <a:endParaRPr lang="en-US" sz="2000" dirty="0"/>
          </a:p>
          <a:p>
            <a:pPr lvl="1"/>
            <a:r>
              <a:rPr lang="en-GB" sz="2000" dirty="0"/>
              <a:t>Ясни описания на физическия достъп, а не неясни обозначения;</a:t>
            </a:r>
            <a:endParaRPr lang="en-US" sz="2000" dirty="0"/>
          </a:p>
          <a:p>
            <a:pPr lvl="1"/>
            <a:r>
              <a:rPr lang="en-GB" sz="2000" dirty="0"/>
              <a:t>Информация за разстояния, повърхности, наклони, места за сядане, осветление и шум;</a:t>
            </a:r>
            <a:endParaRPr lang="en-US" sz="2000" dirty="0"/>
          </a:p>
          <a:p>
            <a:pPr lvl="1"/>
            <a:r>
              <a:rPr lang="en-GB" sz="2000" dirty="0"/>
              <a:t>Наличност на достъпни тоалетни и места за почивка;</a:t>
            </a:r>
            <a:endParaRPr lang="en-US" sz="2000" dirty="0"/>
          </a:p>
          <a:p>
            <a:pPr lvl="1"/>
            <a:r>
              <a:rPr lang="en-GB" sz="2000" dirty="0"/>
              <a:t>Възможности за транспорт и места на пристигане;</a:t>
            </a:r>
            <a:endParaRPr lang="en-US" sz="2000" dirty="0"/>
          </a:p>
          <a:p>
            <a:pPr lvl="1"/>
            <a:r>
              <a:rPr lang="en-GB" sz="2000" dirty="0"/>
              <a:t>Наличност на помощ, опции с екскурзовод или алтернативни формати.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81B92C-FB93-A5A9-E0AB-40E8B3E7BB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b="1" dirty="0"/>
              <a:t>Пристигане и паркиране</a:t>
            </a:r>
            <a:endParaRPr lang="en-US" sz="2400" b="1" dirty="0"/>
          </a:p>
          <a:p>
            <a:pPr lvl="1"/>
            <a:r>
              <a:rPr lang="en-GB" sz="2000" dirty="0"/>
              <a:t>Условия за слизане и паркиране, включително достъпни места</a:t>
            </a:r>
            <a:endParaRPr lang="en-US" sz="2000" dirty="0"/>
          </a:p>
          <a:p>
            <a:pPr lvl="1"/>
            <a:r>
              <a:rPr lang="en-GB" sz="2000" dirty="0"/>
              <a:t>Ширина на пътеките, качество на настилката и поддръжка</a:t>
            </a:r>
            <a:endParaRPr lang="en-US" sz="2000" dirty="0"/>
          </a:p>
          <a:p>
            <a:pPr lvl="1"/>
            <a:r>
              <a:rPr lang="en-GB" sz="2000" dirty="0"/>
              <a:t>Наклони, стъпала и перила</a:t>
            </a:r>
            <a:endParaRPr lang="en-US" sz="2000" dirty="0"/>
          </a:p>
          <a:p>
            <a:pPr lvl="1"/>
            <a:r>
              <a:rPr lang="en-GB" sz="2000" dirty="0"/>
              <a:t>Нива на осветление, особено в сенчести или вечерни условия</a:t>
            </a:r>
            <a:endParaRPr lang="en-US" sz="2000" dirty="0"/>
          </a:p>
          <a:p>
            <a:pPr lvl="1"/>
            <a:r>
              <a:rPr lang="en-GB" sz="2000" dirty="0"/>
              <a:t>Указателни табели от местата на пристигане до входовете</a:t>
            </a:r>
            <a:endParaRPr lang="en-US" sz="2000" dirty="0"/>
          </a:p>
          <a:p>
            <a:pPr lvl="1"/>
            <a:r>
              <a:rPr lang="en-GB" sz="2000" dirty="0"/>
              <a:t>Места за сядане или почивка по-дългите пътеки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20774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C8F2B-6CAF-CE93-4B03-73592ED6B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7362E-3E97-7D58-7805-031474744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Елементи на контролен списък за проверка на достъпността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442566-3999-DDC7-1BDA-9AE547AC11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400" b="1" dirty="0"/>
              <a:t>Вход и билети</a:t>
            </a:r>
          </a:p>
          <a:p>
            <a:pPr lvl="1"/>
            <a:r>
              <a:rPr lang="en-GB" dirty="0"/>
              <a:t>Достъп без стъпала или ясно обозначени алтернативи</a:t>
            </a:r>
            <a:endParaRPr lang="en-US" dirty="0"/>
          </a:p>
          <a:p>
            <a:pPr lvl="1"/>
            <a:r>
              <a:rPr lang="en-GB" dirty="0"/>
              <a:t>Ширина, тегло и механизми за отваряне на вратите</a:t>
            </a:r>
            <a:endParaRPr lang="en-US" dirty="0"/>
          </a:p>
          <a:p>
            <a:pPr lvl="1"/>
            <a:r>
              <a:rPr lang="en-GB" dirty="0"/>
              <a:t>Прагове и преходи между нивата на пода</a:t>
            </a:r>
            <a:endParaRPr lang="en-US" dirty="0"/>
          </a:p>
          <a:p>
            <a:pPr lvl="1"/>
            <a:r>
              <a:rPr lang="en-GB" dirty="0"/>
              <a:t>Визуален контраст около вратите и касите</a:t>
            </a:r>
            <a:endParaRPr lang="en-US" dirty="0"/>
          </a:p>
          <a:p>
            <a:pPr lvl="1"/>
            <a:r>
              <a:rPr lang="en-GB" dirty="0"/>
              <a:t>Навес от атмосферни влияния на местата, където се образуват опашки</a:t>
            </a:r>
          </a:p>
          <a:p>
            <a:pPr lvl="1"/>
            <a:r>
              <a:rPr lang="en-GB" dirty="0"/>
              <a:t>Височина на гишетата и видимост за седящи и стоящи посетители</a:t>
            </a:r>
            <a:endParaRPr lang="en-US" dirty="0"/>
          </a:p>
          <a:p>
            <a:pPr lvl="1"/>
            <a:r>
              <a:rPr lang="en-GB" dirty="0"/>
              <a:t>Пространство за помощни средства за придвижване на гишетата</a:t>
            </a:r>
            <a:endParaRPr lang="en-US" dirty="0"/>
          </a:p>
          <a:p>
            <a:pPr lvl="1"/>
            <a:r>
              <a:rPr lang="en-GB" dirty="0"/>
              <a:t>Наличност на преносими терминали за плащане с карта</a:t>
            </a:r>
            <a:endParaRPr lang="en-US" dirty="0"/>
          </a:p>
          <a:p>
            <a:pPr lvl="1"/>
            <a:r>
              <a:rPr lang="en-GB" dirty="0"/>
              <a:t>Яснота на цените и опциите за билети</a:t>
            </a:r>
            <a:endParaRPr lang="en-US" dirty="0"/>
          </a:p>
          <a:p>
            <a:pPr lvl="1"/>
            <a:r>
              <a:rPr lang="en-GB" dirty="0"/>
              <a:t>Системи за опашки и време за изчакване</a:t>
            </a:r>
            <a:endParaRPr lang="en-US" dirty="0"/>
          </a:p>
          <a:p>
            <a:pPr lvl="1"/>
            <a:r>
              <a:rPr lang="en-GB" dirty="0"/>
              <a:t>Наличност на приоритетен достъп или алтернативни процедури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3E5833-41F3-2739-2DA1-7F9AA842AD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400" b="1" dirty="0"/>
              <a:t>Вътрешна циркулация</a:t>
            </a:r>
          </a:p>
          <a:p>
            <a:pPr lvl="1"/>
            <a:r>
              <a:rPr lang="en-GB" dirty="0"/>
              <a:t>Коридори, входове и места за обръщане</a:t>
            </a:r>
            <a:endParaRPr lang="en-US" dirty="0"/>
          </a:p>
          <a:p>
            <a:pPr lvl="1"/>
            <a:r>
              <a:rPr lang="en-GB" dirty="0"/>
              <a:t>Асансьори, рампи и стълби, включително указателни табели за достъп до тях</a:t>
            </a:r>
            <a:endParaRPr lang="en-US" dirty="0"/>
          </a:p>
          <a:p>
            <a:pPr lvl="1"/>
            <a:r>
              <a:rPr lang="en-GB" dirty="0"/>
              <a:t>Парапети, осветление и контраст на пода</a:t>
            </a:r>
            <a:endParaRPr lang="en-US" dirty="0"/>
          </a:p>
          <a:p>
            <a:pPr lvl="1"/>
            <a:r>
              <a:rPr lang="en-GB" dirty="0"/>
              <a:t>Места за сядане по маршрутите</a:t>
            </a:r>
            <a:endParaRPr lang="en-US" dirty="0"/>
          </a:p>
          <a:p>
            <a:pPr lvl="1"/>
            <a:r>
              <a:rPr lang="en-GB" dirty="0"/>
              <a:t>Тихи зони за почивка или сензорни паузи</a:t>
            </a:r>
          </a:p>
          <a:p>
            <a:pPr lvl="1"/>
            <a:r>
              <a:rPr lang="en-GB" dirty="0"/>
              <a:t>Дизайн и разположение на карти</a:t>
            </a:r>
            <a:endParaRPr lang="en-US" dirty="0"/>
          </a:p>
          <a:p>
            <a:pPr lvl="1"/>
            <a:r>
              <a:rPr lang="en-GB" dirty="0"/>
              <a:t>Използване на символи, цветове и ясен език</a:t>
            </a:r>
            <a:endParaRPr lang="en-US" dirty="0"/>
          </a:p>
          <a:p>
            <a:pPr lvl="1"/>
            <a:r>
              <a:rPr lang="en-GB" dirty="0"/>
              <a:t>Последователност на указателните табели</a:t>
            </a:r>
            <a:endParaRPr lang="en-US" dirty="0"/>
          </a:p>
          <a:p>
            <a:pPr lvl="1"/>
            <a:r>
              <a:rPr lang="en-GB" dirty="0"/>
              <a:t>Наличност на алтернативни формати, като например голям шрифт или цифрови пътеводители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3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680AB-5F08-064B-DAD7-A900F874A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F26CB-5E18-7EA8-ADFC-2F3A3C29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Елементи на контролен списък за проверка на достъпността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ABF2E7-68DE-EB05-8539-B75B00BB37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Експонати и дисплеи</a:t>
            </a:r>
          </a:p>
          <a:p>
            <a:pPr lvl="1"/>
            <a:r>
              <a:rPr lang="en-GB" dirty="0"/>
              <a:t>Визуална достъпност</a:t>
            </a:r>
          </a:p>
          <a:p>
            <a:pPr lvl="1"/>
            <a:r>
              <a:rPr lang="en-US" dirty="0"/>
              <a:t>Достъпност за хора с увреден слух</a:t>
            </a:r>
          </a:p>
          <a:p>
            <a:pPr lvl="1"/>
            <a:r>
              <a:rPr lang="en-US" dirty="0"/>
              <a:t>Физически достъп до експонатите</a:t>
            </a:r>
          </a:p>
          <a:p>
            <a:pPr lvl="1"/>
            <a:r>
              <a:rPr lang="en-US" dirty="0"/>
              <a:t>Когнитивни и сензорни съображения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9426BC-6CA2-F60C-B792-CD46B3BC8D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Удобства (</a:t>
            </a:r>
            <a:r>
              <a:rPr lang="en-US" sz="2400" b="1" dirty="0"/>
              <a:t>тоалетни, места за почивка, магазини)</a:t>
            </a:r>
            <a:endParaRPr lang="en-GB" sz="2400" b="1" dirty="0"/>
          </a:p>
          <a:p>
            <a:pPr lvl="1"/>
            <a:r>
              <a:rPr lang="en-GB" dirty="0"/>
              <a:t>Местоположение и обозначения на достъпните тоалетни</a:t>
            </a:r>
            <a:endParaRPr lang="en-US" dirty="0"/>
          </a:p>
          <a:p>
            <a:pPr lvl="1"/>
            <a:r>
              <a:rPr lang="en-GB" dirty="0"/>
              <a:t>Пространство, разположение и оборудване в тоалетните</a:t>
            </a:r>
            <a:endParaRPr lang="en-US" dirty="0"/>
          </a:p>
          <a:p>
            <a:pPr lvl="1"/>
            <a:r>
              <a:rPr lang="en-GB" dirty="0"/>
              <a:t>Наличие на съблекални, ако е необходимо</a:t>
            </a:r>
            <a:endParaRPr lang="en-US" dirty="0"/>
          </a:p>
          <a:p>
            <a:pPr lvl="1"/>
            <a:r>
              <a:rPr lang="en-GB" dirty="0"/>
              <a:t>Качество и разпределение на седалките</a:t>
            </a:r>
            <a:endParaRPr lang="en-US" dirty="0"/>
          </a:p>
          <a:p>
            <a:pPr lvl="1"/>
            <a:r>
              <a:rPr lang="en-GB" dirty="0"/>
              <a:t>Тихи или спокойни пространства</a:t>
            </a:r>
            <a:endParaRPr lang="en-US" dirty="0"/>
          </a:p>
          <a:p>
            <a:pPr lvl="1"/>
            <a:r>
              <a:rPr lang="en-GB" dirty="0"/>
              <a:t>Достъп до питейна вода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8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02A2-D95F-DFDA-6EE3-776F1E1A9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Съвети за ефективна оценка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AB6885-4145-9735-AD0E-94174E80F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/>
              <a:t>Бъдете методични. </a:t>
            </a:r>
            <a:r>
              <a:rPr lang="en-GB" dirty="0"/>
              <a:t>Започнете отвън и се придвижвайте навътре. Работете бавно и систематично.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/>
              <a:t>Направете снимки на пречките (и на добрите примери). </a:t>
            </a:r>
            <a:r>
              <a:rPr lang="en-GB" dirty="0"/>
              <a:t>Снимките са изключително полезни при изготвянето на доклада и за да покажете на другите какъв е проблемът.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/>
              <a:t>Взаимодействайте с персонала на място (ако е уместно)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/>
              <a:t>Включване на потребителите – златен стандарт. </a:t>
            </a:r>
            <a:r>
              <a:rPr lang="en-GB" dirty="0"/>
              <a:t>Ако човек с увреждане участва в одита с вас, позволете му да води или да дава обратна връзка в реално време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/>
              <a:t>Останете обективни и позитивни.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b="1" dirty="0"/>
              <a:t>Управление на времето</a:t>
            </a:r>
            <a:r>
              <a:rPr lang="en-GB" dirty="0"/>
              <a:t>. Опитайте се да не бързате. Ако сте ограничени във времето, фокусирайте се първо върху основните маршрути на посетителите, а след това върху второстепенните зони, ако времето позволява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41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9586C-B1F5-EA7C-2E7D-F749EE271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Записване и докладване на резултатите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27E4E-141C-A608-50AE-CA578EDA82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Целта</a:t>
            </a:r>
            <a:r>
              <a:rPr lang="en-US" sz="2800" b="1" dirty="0"/>
              <a:t> е</a:t>
            </a:r>
            <a:r>
              <a:rPr lang="bg-BG" sz="2800" b="1" dirty="0"/>
              <a:t> </a:t>
            </a:r>
            <a:r>
              <a:rPr lang="en-US" sz="2800" b="1" dirty="0"/>
              <a:t>:</a:t>
            </a:r>
          </a:p>
          <a:p>
            <a:pPr lvl="1"/>
            <a:r>
              <a:rPr lang="bg-BG" sz="2400" dirty="0"/>
              <a:t>Да се о</a:t>
            </a:r>
            <a:r>
              <a:rPr lang="en-GB" sz="2400" dirty="0" err="1"/>
              <a:t>пише</a:t>
            </a:r>
            <a:r>
              <a:rPr lang="en-GB" sz="2400" dirty="0"/>
              <a:t> какво съществува</a:t>
            </a:r>
            <a:endParaRPr lang="en-US" sz="2400" dirty="0"/>
          </a:p>
          <a:p>
            <a:pPr lvl="1"/>
            <a:r>
              <a:rPr lang="en-GB" sz="2400" dirty="0"/>
              <a:t>Да се обясни как работи на практика</a:t>
            </a:r>
            <a:endParaRPr lang="en-US" sz="2400" dirty="0"/>
          </a:p>
          <a:p>
            <a:pPr lvl="1"/>
            <a:r>
              <a:rPr lang="en-GB" sz="2400" dirty="0"/>
              <a:t>Да се идентифицират местата, където възникват пречки</a:t>
            </a:r>
            <a:endParaRPr lang="en-US" sz="2400" dirty="0"/>
          </a:p>
          <a:p>
            <a:pPr lvl="1"/>
            <a:r>
              <a:rPr lang="en-GB" sz="2400" dirty="0"/>
              <a:t>Да се отрази въздействието върху посетителите</a:t>
            </a:r>
            <a:endParaRPr lang="en-US" sz="2400" dirty="0"/>
          </a:p>
          <a:p>
            <a:pPr lvl="1"/>
            <a:r>
              <a:rPr lang="en-GB" sz="2400" dirty="0"/>
              <a:t>Да се осигури солидна основа за по-късни решения за подобрения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658BEB-10BF-A6D5-A77C-394FF59A09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Ключови стъпки при изготвянето на доклада:</a:t>
            </a:r>
          </a:p>
          <a:p>
            <a:pPr lvl="1"/>
            <a:r>
              <a:rPr lang="en-GB" sz="2400" dirty="0"/>
              <a:t>Организирайте по приоритет</a:t>
            </a:r>
          </a:p>
          <a:p>
            <a:pPr lvl="1"/>
            <a:r>
              <a:rPr lang="en-GB" sz="2400" dirty="0"/>
              <a:t>Предложете решения</a:t>
            </a:r>
          </a:p>
          <a:p>
            <a:pPr lvl="1"/>
            <a:r>
              <a:rPr lang="en-GB" sz="2400" dirty="0"/>
              <a:t>Използвайте ясен формат</a:t>
            </a:r>
          </a:p>
          <a:p>
            <a:pPr lvl="1"/>
            <a:r>
              <a:rPr lang="en-GB" sz="2400" dirty="0"/>
              <a:t>Включете положителните аспекти</a:t>
            </a:r>
          </a:p>
          <a:p>
            <a:pPr lvl="1"/>
            <a:r>
              <a:rPr lang="en-GB" sz="2400" dirty="0"/>
              <a:t>Използвайте снимки и доказателства</a:t>
            </a:r>
          </a:p>
          <a:p>
            <a:pPr lvl="1"/>
            <a:r>
              <a:rPr lang="en-GB" sz="2400" dirty="0"/>
              <a:t>Запазете гледната точка на потребителя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1888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4E528-AFA6-D7A2-D2F1-A72E7BD2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Изготвяне на практически препоръки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053EF2-ED3A-AC3C-4B26-D52B73957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Практическата препоръка </a:t>
            </a:r>
            <a:r>
              <a:rPr lang="en-GB" sz="3200" dirty="0"/>
              <a:t>е </a:t>
            </a:r>
            <a:r>
              <a:rPr lang="en-GB" sz="3200" dirty="0" err="1"/>
              <a:t>та</a:t>
            </a:r>
            <a:r>
              <a:rPr lang="bg-BG" sz="3200" dirty="0" err="1"/>
              <a:t>зи</a:t>
            </a:r>
            <a:r>
              <a:rPr lang="en-GB" sz="3200" dirty="0"/>
              <a:t>, която:</a:t>
            </a:r>
            <a:endParaRPr lang="en-US" sz="3200" dirty="0"/>
          </a:p>
          <a:p>
            <a:pPr lvl="1"/>
            <a:r>
              <a:rPr lang="en-GB" sz="2800" dirty="0"/>
              <a:t>Директно се отнася към идентифицираната пречка.</a:t>
            </a:r>
            <a:endParaRPr lang="en-US" sz="2800" dirty="0"/>
          </a:p>
          <a:p>
            <a:pPr lvl="1"/>
            <a:r>
              <a:rPr lang="en-GB" sz="2800" dirty="0"/>
              <a:t>Води до реално подобрение на преживяването на посетителите.</a:t>
            </a:r>
            <a:endParaRPr lang="en-US" sz="2800" dirty="0"/>
          </a:p>
          <a:p>
            <a:pPr lvl="1"/>
            <a:r>
              <a:rPr lang="en-GB" sz="2800" dirty="0"/>
              <a:t>Ясно посочва промяната, необходима за постигането ѝ.</a:t>
            </a:r>
            <a:endParaRPr lang="en-US" sz="2800" dirty="0"/>
          </a:p>
          <a:p>
            <a:pPr lvl="1"/>
            <a:r>
              <a:rPr lang="en-GB" sz="2800" dirty="0"/>
              <a:t>Не изисква специализирани познания, за да бъде разбрана.</a:t>
            </a:r>
            <a:endParaRPr lang="en-US" sz="2800" dirty="0"/>
          </a:p>
          <a:p>
            <a:pPr lvl="1"/>
            <a:r>
              <a:rPr lang="en-GB" sz="2800" dirty="0"/>
              <a:t>Дава усещане, че може да се направи нещо с нея, дори и да не е необходимо да се направи веднага.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9144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9A37-0449-3BB7-0AA6-2DF942A2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Препоръки за определяне на приоритетите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62BC453-1CAA-A8C3-FEEA-BC3E57C43A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7518438"/>
              </p:ext>
            </p:extLst>
          </p:nvPr>
        </p:nvGraphicFramePr>
        <p:xfrm>
          <a:off x="1201270" y="1882588"/>
          <a:ext cx="9954409" cy="4545347"/>
        </p:xfrm>
        <a:graphic>
          <a:graphicData uri="http://schemas.openxmlformats.org/drawingml/2006/table">
            <a:tbl>
              <a:tblPr firstRow="1" firstCol="1" bandRow="1"/>
              <a:tblGrid>
                <a:gridCol w="3317768">
                  <a:extLst>
                    <a:ext uri="{9D8B030D-6E8A-4147-A177-3AD203B41FA5}">
                      <a16:colId xmlns:a16="http://schemas.microsoft.com/office/drawing/2014/main" val="968058331"/>
                    </a:ext>
                  </a:extLst>
                </a:gridCol>
                <a:gridCol w="3317768">
                  <a:extLst>
                    <a:ext uri="{9D8B030D-6E8A-4147-A177-3AD203B41FA5}">
                      <a16:colId xmlns:a16="http://schemas.microsoft.com/office/drawing/2014/main" val="409074265"/>
                    </a:ext>
                  </a:extLst>
                </a:gridCol>
                <a:gridCol w="3318873">
                  <a:extLst>
                    <a:ext uri="{9D8B030D-6E8A-4147-A177-3AD203B41FA5}">
                      <a16:colId xmlns:a16="http://schemas.microsoft.com/office/drawing/2014/main" val="794344807"/>
                    </a:ext>
                  </a:extLst>
                </a:gridCol>
              </a:tblGrid>
              <a:tr h="6086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КРАТКОСРОЧНИ ДЕЙСТВИЯ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СРЕДНОСРОЧНИ ДЕЙСТВИЯ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ДЪЛГОСРОЧНИ ДЕЙСТВИЯ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544798"/>
                  </a:ext>
                </a:extLst>
              </a:tr>
              <a:tr h="338965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Подобрена сигнализация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По-ясна информация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Инструктажи или напомняния за персонала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Незначителни корекции или поддръжка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Промени в процедурите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Актуализиране на тълкуването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Коригиране на оформлението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Целенасочени покупки на оборудване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Структурирано обучение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Преработване на процесите за резервации или издаване на билети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Капитални ремонти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Мащабни ремонти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Нови пътища за достъп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Разработване на политики или стратегии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solidFill>
                            <a:srgbClr val="1F386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1F4E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124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962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Основни изводи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3348"/>
          </a:xfrm>
        </p:spPr>
        <p:txBody>
          <a:bodyPr>
            <a:normAutofit fontScale="85000" lnSpcReduction="2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Одитът за достъпност е методична оценка на инклузивния характер на уебсайт или място, която включва както физическата среда, така и информацията, достъпна за обществеността, и предлаганите услуги.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За да се извърши успешен одит, е необходимо да се изготви план. Определете обхвата, съберете разнообразен екип (включително потребители, ако е възможно) и използвайте инструменти (списъци за проверка, измервателни уреди, фотоапарат) за събиране на обективни данни.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Проследете пътя на посетителя: от информацията преди посещението и пристигането до всеки аспект на посещението (входове, навигация, експонати, удобства и изход). Това гарантира, че нито една част от преживяването няма да бъде пропусната.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Използвайте контролни списъци и стандарти като ръководство, но обръщайте внимание и на преживяването на потребителите. Отбелязвайте препятствията, сравнявайте ги с насоките и си представяйте „как би се почувствал посетителят в тази ситуация?“.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Документирайте ясно констатациите си, като използвате фотографии, примери и бележки. Подредете документираните констатации по важност и дайте предложения за преодоляване на установените пречки.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/>
              <a:t>Включете хора с увреждания в одитите или потърсете обратна връзка – това ще добави по-голяма точност и уместност към процеса на одит.</a:t>
            </a:r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 fontScale="90000"/>
          </a:bodyPr>
          <a:lstStyle/>
          <a:p>
            <a:r>
              <a:rPr lang="en-US" sz="4400" dirty="0"/>
              <a:t>БЛАГОДАРЯ ВИ!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Имате ли въпроси?</a:t>
            </a:r>
          </a:p>
          <a:p>
            <a:r>
              <a:rPr lang="en-US" sz="3200" dirty="0"/>
              <a:t>Какво беше ново или изненадващо за вас?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178531"/>
            <a:ext cx="10058400" cy="1450757"/>
          </a:xfrm>
        </p:spPr>
        <p:txBody>
          <a:bodyPr/>
          <a:lstStyle/>
          <a:p>
            <a:r>
              <a:rPr lang="en-US" dirty="0"/>
              <a:t>Цели на обучението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19604"/>
            <a:ext cx="10058400" cy="4465419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/>
              <a:t>До края на Модул 3 </a:t>
            </a:r>
            <a:r>
              <a:rPr lang="bg-BG" sz="2400" dirty="0"/>
              <a:t>обучаемите</a:t>
            </a:r>
            <a:r>
              <a:rPr lang="en-GB" sz="2400" dirty="0"/>
              <a:t> ще научат как да:</a:t>
            </a:r>
            <a:endParaRPr lang="en-US" sz="2400" dirty="0"/>
          </a:p>
          <a:p>
            <a:pPr lvl="1"/>
            <a:r>
              <a:rPr lang="en-GB" sz="2000" b="1" dirty="0"/>
              <a:t>Планират и извършват систематичен одит </a:t>
            </a:r>
            <a:r>
              <a:rPr lang="en-GB" sz="2000" dirty="0"/>
              <a:t>на</a:t>
            </a:r>
            <a:r>
              <a:rPr lang="en-GB" sz="2000" b="1" dirty="0"/>
              <a:t> достъпността </a:t>
            </a:r>
            <a:r>
              <a:rPr lang="en-GB" sz="2000" dirty="0"/>
              <a:t>на туристически обект или обект на културното наследство, обхващащ всички фази от преживяването на посетителя (от информацията преди посещението до ориентирането на място и напускането).</a:t>
            </a:r>
            <a:endParaRPr lang="en-US" sz="2000" dirty="0"/>
          </a:p>
          <a:p>
            <a:pPr lvl="1"/>
            <a:r>
              <a:rPr lang="en-GB" sz="2000" b="1" dirty="0"/>
              <a:t>Използват контролни списъци, стандарти и инструменти за измерване, </a:t>
            </a:r>
            <a:r>
              <a:rPr lang="en-GB" sz="2000" dirty="0"/>
              <a:t>за да идентифицират бариери във физическата среда, комуникацията и процесите на обслужване.</a:t>
            </a:r>
            <a:endParaRPr lang="en-US" sz="2000" dirty="0"/>
          </a:p>
          <a:p>
            <a:pPr lvl="1"/>
            <a:r>
              <a:rPr lang="en-GB" sz="2000" b="1" dirty="0"/>
              <a:t>Наблюдават и записват </a:t>
            </a:r>
            <a:r>
              <a:rPr lang="en-GB" sz="2000" dirty="0"/>
              <a:t>ефективно</a:t>
            </a:r>
            <a:r>
              <a:rPr lang="en-GB" sz="2000" b="1" dirty="0"/>
              <a:t> констатациите относно достъпността </a:t>
            </a:r>
            <a:r>
              <a:rPr lang="en-GB" sz="2000" dirty="0"/>
              <a:t>(чрез водене на бележки, измервания и снимки) и оценяват доколко обектът отговаря на установените критерии за достъпност или нуждите на потребителите.</a:t>
            </a:r>
            <a:endParaRPr lang="en-US" sz="2000" dirty="0"/>
          </a:p>
          <a:p>
            <a:pPr lvl="1"/>
            <a:r>
              <a:rPr lang="en-GB" sz="2000" b="1" dirty="0"/>
              <a:t>Разработват практически препоръки за подобрения </a:t>
            </a:r>
            <a:r>
              <a:rPr lang="en-GB" sz="2000" dirty="0"/>
              <a:t>въз основа на констатациите от одита, като приоритизират проблемите според тежестта им и предлагат реалистични решения (включително както краткосрочни корекции, така и дългосрочни инвестиции).</a:t>
            </a:r>
            <a:endParaRPr lang="en-US" sz="2000" dirty="0"/>
          </a:p>
          <a:p>
            <a:pPr lvl="1"/>
            <a:r>
              <a:rPr lang="en-GB" sz="2000" b="1" dirty="0"/>
              <a:t>Разбиране как да се включат различни гледни точки </a:t>
            </a:r>
            <a:r>
              <a:rPr lang="en-GB" sz="2000" dirty="0"/>
              <a:t>в процеса на одит, особено чрез включване на хора с увреждания или експерти по достъпност, за да се подобри качеството на оценките.</a:t>
            </a:r>
            <a:endParaRPr lang="en-US" sz="2000" dirty="0"/>
          </a:p>
          <a:p>
            <a:pPr lvl="1"/>
            <a:r>
              <a:rPr lang="en-GB" sz="2000" b="1" dirty="0"/>
              <a:t>Подгответе се да обучавате другите </a:t>
            </a:r>
            <a:r>
              <a:rPr lang="en-GB" sz="2000" dirty="0"/>
              <a:t>(например по време на собствените си обучения или в рамките на организацията си) да извършват основни оценки на достъпността, като по този начин увеличите въздействието на това умение.</a:t>
            </a:r>
            <a:endParaRPr lang="en-US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Видове одити за достъпност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2B1EDB-3AC4-CA33-5DBA-4D61C30AD6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400" b="1" dirty="0"/>
              <a:t>Вътрешни самооценки</a:t>
            </a:r>
            <a:endParaRPr lang="en-US" sz="2400" b="1" dirty="0"/>
          </a:p>
          <a:p>
            <a:r>
              <a:rPr lang="en-GB" sz="2400" dirty="0"/>
              <a:t>Най-подходящи за:</a:t>
            </a:r>
            <a:endParaRPr lang="en-US" sz="2400" dirty="0"/>
          </a:p>
          <a:p>
            <a:pPr lvl="1"/>
            <a:r>
              <a:rPr lang="en-GB" sz="2000" dirty="0"/>
              <a:t>Започване на </a:t>
            </a:r>
            <a:r>
              <a:rPr lang="en-GB" sz="2000" dirty="0" err="1"/>
              <a:t>работа</a:t>
            </a:r>
            <a:r>
              <a:rPr lang="en-GB" sz="2000" dirty="0"/>
              <a:t> </a:t>
            </a:r>
            <a:r>
              <a:rPr lang="bg-BG" sz="2000" dirty="0"/>
              <a:t>по темата </a:t>
            </a:r>
            <a:r>
              <a:rPr lang="en-GB" sz="2000" dirty="0"/>
              <a:t>с достъпността.</a:t>
            </a:r>
            <a:endParaRPr lang="en-US" sz="2000" dirty="0"/>
          </a:p>
          <a:p>
            <a:pPr lvl="1"/>
            <a:r>
              <a:rPr lang="ru-RU" sz="2000" dirty="0" err="1"/>
              <a:t>Идентифициране</a:t>
            </a:r>
            <a:r>
              <a:rPr lang="ru-RU" sz="2000" dirty="0"/>
              <a:t> на </a:t>
            </a:r>
            <a:r>
              <a:rPr lang="ru-RU" sz="2000" dirty="0" err="1"/>
              <a:t>бариери</a:t>
            </a:r>
            <a:r>
              <a:rPr lang="ru-RU" sz="2000" dirty="0"/>
              <a:t>, </a:t>
            </a:r>
            <a:r>
              <a:rPr lang="ru-RU" sz="2000" dirty="0" err="1"/>
              <a:t>които</a:t>
            </a:r>
            <a:r>
              <a:rPr lang="ru-RU" sz="2000" dirty="0"/>
              <a:t> </a:t>
            </a:r>
            <a:r>
              <a:rPr lang="ru-RU" sz="2000" dirty="0" err="1"/>
              <a:t>могат</a:t>
            </a:r>
            <a:r>
              <a:rPr lang="ru-RU" sz="2000" dirty="0"/>
              <a:t> да </a:t>
            </a:r>
            <a:r>
              <a:rPr lang="ru-RU" sz="2000" dirty="0" err="1"/>
              <a:t>бъдат</a:t>
            </a:r>
            <a:r>
              <a:rPr lang="ru-RU" sz="2000" dirty="0"/>
              <a:t> </a:t>
            </a:r>
            <a:r>
              <a:rPr lang="ru-RU" sz="2000" dirty="0" err="1"/>
              <a:t>отстранени</a:t>
            </a:r>
            <a:r>
              <a:rPr lang="ru-RU" sz="2000" dirty="0"/>
              <a:t> с </a:t>
            </a:r>
            <a:r>
              <a:rPr lang="ru-RU" sz="2000" dirty="0" err="1"/>
              <a:t>малко</a:t>
            </a:r>
            <a:r>
              <a:rPr lang="ru-RU" sz="2000" dirty="0"/>
              <a:t> или без </a:t>
            </a:r>
            <a:r>
              <a:rPr lang="ru-RU" sz="2000" dirty="0" err="1"/>
              <a:t>значителни</a:t>
            </a:r>
            <a:r>
              <a:rPr lang="ru-RU" sz="2000" dirty="0"/>
              <a:t> усилия („</a:t>
            </a:r>
            <a:r>
              <a:rPr lang="ru-RU" sz="2000" dirty="0" err="1"/>
              <a:t>бързи</a:t>
            </a:r>
            <a:r>
              <a:rPr lang="ru-RU" sz="2000" dirty="0"/>
              <a:t> решения“);</a:t>
            </a:r>
            <a:r>
              <a:rPr lang="en-GB" sz="2000" dirty="0"/>
              <a:t>.</a:t>
            </a:r>
            <a:endParaRPr lang="en-US" sz="2000" dirty="0"/>
          </a:p>
          <a:p>
            <a:pPr lvl="1"/>
            <a:r>
              <a:rPr lang="en-GB" sz="2000" dirty="0" err="1"/>
              <a:t>Подготовка</a:t>
            </a:r>
            <a:r>
              <a:rPr lang="en-GB" sz="2000" dirty="0"/>
              <a:t> </a:t>
            </a:r>
            <a:r>
              <a:rPr lang="ru-RU" sz="2000" dirty="0"/>
              <a:t>за </a:t>
            </a:r>
            <a:r>
              <a:rPr lang="ru-RU" sz="2000" dirty="0" err="1"/>
              <a:t>външна</a:t>
            </a:r>
            <a:r>
              <a:rPr lang="ru-RU" sz="2000" dirty="0"/>
              <a:t> независима оценка или </a:t>
            </a:r>
            <a:r>
              <a:rPr lang="ru-RU" sz="2000" dirty="0" err="1"/>
              <a:t>одит</a:t>
            </a:r>
            <a:r>
              <a:rPr lang="ru-RU" sz="2000" dirty="0"/>
              <a:t>;</a:t>
            </a:r>
            <a:endParaRPr lang="en-US" sz="2000" dirty="0"/>
          </a:p>
          <a:p>
            <a:pPr lvl="1"/>
            <a:r>
              <a:rPr lang="en-GB" sz="2000" dirty="0"/>
              <a:t>Развиване на вътрешна осведоменост и ангажираност по отношение на достъпността.</a:t>
            </a:r>
            <a:endParaRPr lang="en-US" sz="2000" dirty="0"/>
          </a:p>
          <a:p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C52AE2-4EF7-1DB2-FBF0-6C1D84BB3D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400" b="1" dirty="0"/>
              <a:t>Външни професионални одити</a:t>
            </a:r>
            <a:endParaRPr lang="en-US" sz="2400" b="1" dirty="0"/>
          </a:p>
          <a:p>
            <a:r>
              <a:rPr lang="bg-BG" sz="2400" dirty="0"/>
              <a:t>Най-подходящи в следните случаи</a:t>
            </a:r>
            <a:r>
              <a:rPr lang="en-US" sz="2400" dirty="0"/>
              <a:t>:</a:t>
            </a:r>
          </a:p>
          <a:p>
            <a:pPr lvl="1"/>
            <a:r>
              <a:rPr lang="en-US" sz="2000" dirty="0"/>
              <a:t>Когато имате намерение да споделите информация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достъп</a:t>
            </a:r>
            <a:r>
              <a:rPr lang="bg-BG" sz="2000" dirty="0" err="1"/>
              <a:t>ността</a:t>
            </a:r>
            <a:r>
              <a:rPr lang="en-US" sz="2000" dirty="0"/>
              <a:t> с обществеността.</a:t>
            </a:r>
          </a:p>
          <a:p>
            <a:pPr lvl="1"/>
            <a:r>
              <a:rPr lang="ru-RU" sz="2000" dirty="0" err="1"/>
              <a:t>Когато</a:t>
            </a:r>
            <a:r>
              <a:rPr lang="ru-RU" sz="2000" dirty="0"/>
              <a:t> </a:t>
            </a:r>
            <a:r>
              <a:rPr lang="ru-RU" sz="2000" dirty="0" err="1"/>
              <a:t>обектът</a:t>
            </a:r>
            <a:r>
              <a:rPr lang="ru-RU" sz="2000" dirty="0"/>
              <a:t> е </a:t>
            </a:r>
            <a:r>
              <a:rPr lang="ru-RU" sz="2000" dirty="0" err="1"/>
              <a:t>голям</a:t>
            </a:r>
            <a:r>
              <a:rPr lang="ru-RU" sz="2000" dirty="0"/>
              <a:t> или </a:t>
            </a:r>
            <a:r>
              <a:rPr lang="ru-RU" sz="2000" dirty="0" err="1"/>
              <a:t>включва</a:t>
            </a:r>
            <a:r>
              <a:rPr lang="ru-RU" sz="2000" dirty="0"/>
              <a:t> </a:t>
            </a:r>
            <a:r>
              <a:rPr lang="ru-RU" sz="2000" dirty="0" err="1"/>
              <a:t>фактори</a:t>
            </a:r>
            <a:r>
              <a:rPr lang="ru-RU" sz="2000" dirty="0"/>
              <a:t> с </a:t>
            </a:r>
            <a:r>
              <a:rPr lang="ru-RU" sz="2000" dirty="0" err="1"/>
              <a:t>повишен</a:t>
            </a:r>
            <a:r>
              <a:rPr lang="ru-RU" sz="2000" dirty="0"/>
              <a:t> риск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Когато законодателството или договорните задължения изискват одит.</a:t>
            </a:r>
          </a:p>
          <a:p>
            <a:pPr lvl="1"/>
            <a:r>
              <a:rPr lang="en-US" sz="2000" dirty="0"/>
              <a:t>Когато инвестиционните решения зависят от резултата от одита.</a:t>
            </a:r>
          </a:p>
          <a:p>
            <a:pPr lvl="1"/>
            <a:r>
              <a:rPr lang="ru-RU" sz="2000" dirty="0" err="1"/>
              <a:t>Когато</a:t>
            </a:r>
            <a:r>
              <a:rPr lang="ru-RU" sz="2000" dirty="0"/>
              <a:t> </a:t>
            </a:r>
            <a:r>
              <a:rPr lang="ru-RU" sz="2000" dirty="0" err="1"/>
              <a:t>изграждането</a:t>
            </a:r>
            <a:r>
              <a:rPr lang="ru-RU" sz="2000" dirty="0"/>
              <a:t> на доверие сред </a:t>
            </a:r>
            <a:r>
              <a:rPr lang="ru-RU" sz="2000" dirty="0" err="1"/>
              <a:t>клиентите</a:t>
            </a:r>
            <a:r>
              <a:rPr lang="ru-RU" sz="2000" dirty="0"/>
              <a:t> и </a:t>
            </a:r>
            <a:r>
              <a:rPr lang="ru-RU" sz="2000" dirty="0" err="1"/>
              <a:t>посетителите</a:t>
            </a:r>
            <a:r>
              <a:rPr lang="ru-RU" sz="2000" dirty="0"/>
              <a:t> с </a:t>
            </a:r>
            <a:r>
              <a:rPr lang="ru-RU" sz="2000" dirty="0" err="1"/>
              <a:t>увреждания</a:t>
            </a:r>
            <a:r>
              <a:rPr lang="ru-RU" sz="2000" dirty="0"/>
              <a:t> е </a:t>
            </a:r>
            <a:r>
              <a:rPr lang="ru-RU" sz="2000" dirty="0" err="1"/>
              <a:t>основен</a:t>
            </a:r>
            <a:r>
              <a:rPr lang="ru-RU" sz="2000" dirty="0"/>
              <a:t> приоритет.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0CD67-8E53-9E38-B371-775F849C7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FC429-E526-D992-02AA-3BD9915CD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Видове одити за достъпност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688116-5497-6D2E-3502-CEC9E9548A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b="1" dirty="0" err="1"/>
              <a:t>Одити</a:t>
            </a:r>
            <a:r>
              <a:rPr lang="ru-RU" sz="2400" b="1" dirty="0"/>
              <a:t>, </a:t>
            </a:r>
            <a:r>
              <a:rPr lang="ru-RU" sz="2400" b="1" dirty="0" err="1"/>
              <a:t>базирани</a:t>
            </a:r>
            <a:r>
              <a:rPr lang="ru-RU" sz="2400" b="1" dirty="0"/>
              <a:t> на реален </a:t>
            </a:r>
            <a:r>
              <a:rPr lang="ru-RU" sz="2400" b="1" dirty="0" err="1"/>
              <a:t>потребителски</a:t>
            </a:r>
            <a:r>
              <a:rPr lang="ru-RU" sz="2400" b="1" dirty="0"/>
              <a:t> опит и участие на потребители</a:t>
            </a:r>
          </a:p>
          <a:p>
            <a:r>
              <a:rPr lang="en-GB" sz="2400" dirty="0" err="1"/>
              <a:t>Най-подходящи</a:t>
            </a:r>
            <a:r>
              <a:rPr lang="en-GB" sz="2400" dirty="0"/>
              <a:t> за:</a:t>
            </a:r>
            <a:endParaRPr lang="en-US" sz="2400" dirty="0"/>
          </a:p>
          <a:p>
            <a:pPr lvl="1"/>
            <a:r>
              <a:rPr lang="en-GB" sz="2200" dirty="0"/>
              <a:t>Преглед на преживяванията на посетителите;</a:t>
            </a:r>
            <a:endParaRPr lang="en-US" sz="2200" dirty="0"/>
          </a:p>
          <a:p>
            <a:pPr lvl="1"/>
            <a:r>
              <a:rPr lang="en-GB" sz="2200" dirty="0"/>
              <a:t>Оценка на обиколки, атракции и дейности;</a:t>
            </a:r>
            <a:endParaRPr lang="en-US" sz="2200" dirty="0"/>
          </a:p>
          <a:p>
            <a:pPr lvl="1"/>
            <a:r>
              <a:rPr lang="en-GB" sz="2200" dirty="0"/>
              <a:t>Преглед на цялостното преживяване на клиента;</a:t>
            </a:r>
            <a:endParaRPr lang="en-US" sz="2200" dirty="0"/>
          </a:p>
          <a:p>
            <a:pPr lvl="1"/>
            <a:r>
              <a:rPr lang="ru-RU" sz="2200" dirty="0" err="1"/>
              <a:t>Тестване</a:t>
            </a:r>
            <a:r>
              <a:rPr lang="ru-RU" sz="2200" dirty="0"/>
              <a:t> на </a:t>
            </a:r>
            <a:r>
              <a:rPr lang="ru-RU" sz="2200" dirty="0" err="1"/>
              <a:t>предложени</a:t>
            </a:r>
            <a:r>
              <a:rPr lang="ru-RU" sz="2200" dirty="0"/>
              <a:t> </a:t>
            </a:r>
            <a:r>
              <a:rPr lang="ru-RU" sz="2200" dirty="0" err="1"/>
              <a:t>промени</a:t>
            </a:r>
            <a:r>
              <a:rPr lang="ru-RU" sz="2200" dirty="0"/>
              <a:t> в дадено </a:t>
            </a:r>
            <a:r>
              <a:rPr lang="ru-RU" sz="2200" dirty="0" err="1"/>
              <a:t>преживяване</a:t>
            </a:r>
            <a:r>
              <a:rPr lang="ru-RU" sz="2200" dirty="0"/>
              <a:t>, продукт или среда.</a:t>
            </a:r>
            <a:r>
              <a:rPr lang="en-GB" sz="2200" dirty="0"/>
              <a:t>.</a:t>
            </a:r>
            <a:endParaRPr lang="en-US" sz="2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CF8040-A82F-BB85-0F5E-82261722B4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g-BG" sz="2400" b="1" dirty="0"/>
              <a:t>Одити тип „таен клиент“ (</a:t>
            </a:r>
            <a:r>
              <a:rPr lang="en-GB" sz="2400" b="1" dirty="0"/>
              <a:t>Mystery Guest Audits)</a:t>
            </a:r>
            <a:endParaRPr lang="bg-BG" sz="2400" b="1" dirty="0"/>
          </a:p>
          <a:p>
            <a:r>
              <a:rPr lang="en-US" sz="2400" dirty="0" err="1"/>
              <a:t>Най-подходящи</a:t>
            </a:r>
            <a:r>
              <a:rPr lang="en-US" sz="2400" dirty="0"/>
              <a:t> за оценка на:</a:t>
            </a:r>
          </a:p>
          <a:p>
            <a:pPr lvl="1"/>
            <a:r>
              <a:rPr lang="ru-RU" sz="2000" dirty="0"/>
              <a:t>• колко </a:t>
            </a:r>
            <a:r>
              <a:rPr lang="ru-RU" sz="2000" dirty="0" err="1"/>
              <a:t>лесно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да </a:t>
            </a:r>
            <a:r>
              <a:rPr lang="ru-RU" sz="2000" dirty="0" err="1"/>
              <a:t>бъде</a:t>
            </a:r>
            <a:r>
              <a:rPr lang="ru-RU" sz="2000" dirty="0"/>
              <a:t> получена информация за </a:t>
            </a:r>
            <a:r>
              <a:rPr lang="ru-RU" sz="2000" dirty="0" err="1"/>
              <a:t>услугите</a:t>
            </a:r>
            <a:r>
              <a:rPr lang="ru-RU" sz="2000" dirty="0"/>
              <a:t>, </a:t>
            </a:r>
            <a:r>
              <a:rPr lang="ru-RU" sz="2000" dirty="0" err="1"/>
              <a:t>предлагани</a:t>
            </a:r>
            <a:r>
              <a:rPr lang="ru-RU" sz="2000" dirty="0"/>
              <a:t> от </a:t>
            </a:r>
            <a:r>
              <a:rPr lang="ru-RU" sz="2000" dirty="0" err="1"/>
              <a:t>вашия</a:t>
            </a:r>
            <a:r>
              <a:rPr lang="ru-RU" sz="2000" dirty="0"/>
              <a:t> бизнес, </a:t>
            </a:r>
            <a:r>
              <a:rPr lang="ru-RU" sz="2000" dirty="0" err="1"/>
              <a:t>още</a:t>
            </a:r>
            <a:r>
              <a:rPr lang="ru-RU" sz="2000" dirty="0"/>
              <a:t> на </a:t>
            </a:r>
            <a:r>
              <a:rPr lang="ru-RU" sz="2000" dirty="0" err="1"/>
              <a:t>етап</a:t>
            </a:r>
            <a:r>
              <a:rPr lang="ru-RU" sz="2000" dirty="0"/>
              <a:t> резервация;</a:t>
            </a:r>
          </a:p>
          <a:p>
            <a:pPr lvl="1"/>
            <a:r>
              <a:rPr lang="ru-RU" sz="2000" dirty="0"/>
              <a:t>• дали </a:t>
            </a:r>
            <a:r>
              <a:rPr lang="ru-RU" sz="2000" dirty="0" err="1"/>
              <a:t>служителите</a:t>
            </a:r>
            <a:r>
              <a:rPr lang="ru-RU" sz="2000" dirty="0"/>
              <a:t> </a:t>
            </a:r>
            <a:r>
              <a:rPr lang="ru-RU" sz="2000" dirty="0" err="1"/>
              <a:t>реагират</a:t>
            </a:r>
            <a:r>
              <a:rPr lang="ru-RU" sz="2000" dirty="0"/>
              <a:t> адекватно на </a:t>
            </a:r>
            <a:r>
              <a:rPr lang="ru-RU" sz="2000" dirty="0" err="1"/>
              <a:t>въпроси</a:t>
            </a:r>
            <a:r>
              <a:rPr lang="ru-RU" sz="2000" dirty="0"/>
              <a:t> и притеснения по </a:t>
            </a:r>
            <a:r>
              <a:rPr lang="ru-RU" sz="2000" dirty="0" err="1"/>
              <a:t>време</a:t>
            </a:r>
            <a:r>
              <a:rPr lang="ru-RU" sz="2000" dirty="0"/>
              <a:t> на </a:t>
            </a:r>
            <a:r>
              <a:rPr lang="ru-RU" sz="2000" dirty="0" err="1"/>
              <a:t>реална</a:t>
            </a:r>
            <a:r>
              <a:rPr lang="ru-RU" sz="2000" dirty="0"/>
              <a:t> </a:t>
            </a:r>
            <a:r>
              <a:rPr lang="ru-RU" sz="2000" dirty="0" err="1"/>
              <a:t>комуникация</a:t>
            </a:r>
            <a:r>
              <a:rPr lang="ru-RU" sz="2000" dirty="0"/>
              <a:t>;</a:t>
            </a:r>
          </a:p>
          <a:p>
            <a:pPr lvl="1"/>
            <a:r>
              <a:rPr lang="ru-RU" sz="2000" dirty="0"/>
              <a:t>• дали </a:t>
            </a:r>
            <a:r>
              <a:rPr lang="ru-RU" sz="2000" dirty="0" err="1"/>
              <a:t>съществуват</a:t>
            </a:r>
            <a:r>
              <a:rPr lang="ru-RU" sz="2000" dirty="0"/>
              <a:t> </a:t>
            </a:r>
            <a:r>
              <a:rPr lang="ru-RU" sz="2000" dirty="0" err="1"/>
              <a:t>разминавания</a:t>
            </a:r>
            <a:r>
              <a:rPr lang="ru-RU" sz="2000" dirty="0"/>
              <a:t> между </a:t>
            </a:r>
            <a:r>
              <a:rPr lang="ru-RU" sz="2000" dirty="0" err="1"/>
              <a:t>обещаното</a:t>
            </a:r>
            <a:r>
              <a:rPr lang="ru-RU" sz="2000" dirty="0"/>
              <a:t> и </a:t>
            </a:r>
            <a:r>
              <a:rPr lang="ru-RU" sz="2000" dirty="0" err="1"/>
              <a:t>реално</a:t>
            </a:r>
            <a:r>
              <a:rPr lang="ru-RU" sz="2000" dirty="0"/>
              <a:t> </a:t>
            </a:r>
            <a:r>
              <a:rPr lang="ru-RU" sz="2000" dirty="0" err="1"/>
              <a:t>предоставеното</a:t>
            </a:r>
            <a:r>
              <a:rPr lang="ru-RU" sz="2000" dirty="0"/>
              <a:t> </a:t>
            </a:r>
            <a:r>
              <a:rPr lang="ru-RU" sz="2000" dirty="0" err="1"/>
              <a:t>обслужване</a:t>
            </a:r>
            <a:r>
              <a:rPr lang="ru-RU" sz="2000" dirty="0"/>
              <a:t>;</a:t>
            </a:r>
          </a:p>
          <a:p>
            <a:pPr lvl="1"/>
            <a:r>
              <a:rPr lang="ru-RU" sz="2000" dirty="0"/>
              <a:t>• </a:t>
            </a:r>
            <a:r>
              <a:rPr lang="ru-RU" sz="2000" dirty="0" err="1"/>
              <a:t>доколко</a:t>
            </a:r>
            <a:r>
              <a:rPr lang="ru-RU" sz="2000" dirty="0"/>
              <a:t> уверено и компетентно </a:t>
            </a:r>
            <a:r>
              <a:rPr lang="ru-RU" sz="2000" dirty="0" err="1"/>
              <a:t>служителите</a:t>
            </a:r>
            <a:r>
              <a:rPr lang="ru-RU" sz="2000" dirty="0"/>
              <a:t> </a:t>
            </a:r>
            <a:r>
              <a:rPr lang="ru-RU" sz="2000" dirty="0" err="1"/>
              <a:t>отговарят</a:t>
            </a:r>
            <a:r>
              <a:rPr lang="ru-RU" sz="2000" dirty="0"/>
              <a:t> на </a:t>
            </a:r>
            <a:r>
              <a:rPr lang="ru-RU" sz="2000" dirty="0" err="1"/>
              <a:t>въпроси</a:t>
            </a:r>
            <a:r>
              <a:rPr lang="ru-RU" sz="2000" dirty="0"/>
              <a:t>, </a:t>
            </a:r>
            <a:r>
              <a:rPr lang="ru-RU" sz="2000" dirty="0" err="1"/>
              <a:t>свързани</a:t>
            </a:r>
            <a:r>
              <a:rPr lang="ru-RU" sz="2000" dirty="0"/>
              <a:t> с </a:t>
            </a:r>
            <a:r>
              <a:rPr lang="ru-RU" sz="2000" dirty="0" err="1"/>
              <a:t>достъпността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363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B6A5A-B9E6-D919-EB3B-6F80C8492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Подготовка за одит – </a:t>
            </a:r>
            <a:r>
              <a:rPr lang="en-GB" dirty="0"/>
              <a:t>ОПРЕДЕЛЯНЕ НА ОБХВАТА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260C6B-9257-7965-AA25-FEBFBD7C0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Решете какво ще одитирате:</a:t>
            </a:r>
          </a:p>
          <a:p>
            <a:pPr lvl="1"/>
            <a:r>
              <a:rPr lang="en-US" sz="2400" dirty="0"/>
              <a:t>Дали става въпрос за една сграда (например музей), цял обект (например парк с културно-историческо наследство с множество съоръжения) или може би конкретна услуга (например програма за екскурзии с екскурзовод или събитие)?</a:t>
            </a:r>
          </a:p>
          <a:p>
            <a:pPr lvl="1"/>
            <a:r>
              <a:rPr lang="en-US" sz="2400" dirty="0"/>
              <a:t>Одитирате ли само физическата достъпност или и цифровата достъпност (като уебсайта) и аспектите на услугата?</a:t>
            </a:r>
          </a:p>
          <a:p>
            <a:r>
              <a:rPr lang="en-US" sz="2800" dirty="0"/>
              <a:t>За цялостен одит на обекта често включваме всички елементи.</a:t>
            </a:r>
          </a:p>
          <a:p>
            <a:r>
              <a:rPr lang="en-US" sz="2800" dirty="0"/>
              <a:t>Понякога практическите ограничения налагат да се съсредоточите първо върху ключовите области.</a:t>
            </a:r>
          </a:p>
          <a:p>
            <a:r>
              <a:rPr lang="en-US" sz="2800" dirty="0"/>
              <a:t>Бъдете ясни по отношение на този обхват, за да можете да разпределите времето и ресурсите правилно.</a:t>
            </a:r>
          </a:p>
        </p:txBody>
      </p:sp>
    </p:spTree>
    <p:extLst>
      <p:ext uri="{BB962C8B-B14F-4D97-AF65-F5344CB8AC3E}">
        <p14:creationId xmlns:p14="http://schemas.microsoft.com/office/powerpoint/2010/main" val="2255596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D0F7-F318-87DE-DF4D-32522DF1F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AD6E4-9C0D-DCEA-4197-28DE425B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Подготовка за </a:t>
            </a:r>
            <a:r>
              <a:rPr lang="en-US" dirty="0" err="1"/>
              <a:t>одит</a:t>
            </a:r>
            <a:r>
              <a:rPr lang="en-US" dirty="0"/>
              <a:t> – </a:t>
            </a:r>
            <a:r>
              <a:rPr lang="bg-BG" dirty="0"/>
              <a:t>СФОРМИРАНЕ </a:t>
            </a:r>
            <a:r>
              <a:rPr lang="en-GB" dirty="0"/>
              <a:t>НА ЕКИПА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38AD77-1609-DD63-3B23-3324BE53D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1"/>
            <a:r>
              <a:rPr lang="en-GB" sz="2400" dirty="0"/>
              <a:t>Одитът се извършва най-добре в </a:t>
            </a:r>
            <a:r>
              <a:rPr lang="en-GB" sz="2400" b="1" dirty="0"/>
              <a:t>екип</a:t>
            </a:r>
            <a:r>
              <a:rPr lang="en-GB" sz="2400" dirty="0"/>
              <a:t>. Различните хора забелязват различни неща. В идеалния случай екипът ви трябва да включва поне един човек с увреждане. </a:t>
            </a:r>
            <a:r>
              <a:rPr lang="bg-BG" sz="2400" dirty="0"/>
              <a:t>Неговият </a:t>
            </a:r>
            <a:r>
              <a:rPr lang="en-GB" sz="2400" dirty="0" err="1"/>
              <a:t>житейски</a:t>
            </a:r>
            <a:r>
              <a:rPr lang="en-GB" sz="2400" dirty="0"/>
              <a:t> опит е безценен; т</a:t>
            </a:r>
            <a:r>
              <a:rPr lang="bg-BG" sz="2400" dirty="0"/>
              <a:t>ой</a:t>
            </a:r>
            <a:r>
              <a:rPr lang="en-GB" sz="2400" dirty="0"/>
              <a:t> </a:t>
            </a:r>
            <a:r>
              <a:rPr lang="en-GB" sz="2400" dirty="0" err="1"/>
              <a:t>ще</a:t>
            </a:r>
            <a:r>
              <a:rPr lang="en-GB" sz="2400" dirty="0"/>
              <a:t> </a:t>
            </a:r>
            <a:r>
              <a:rPr lang="en-GB" sz="2400" dirty="0" err="1"/>
              <a:t>забележ</a:t>
            </a:r>
            <a:r>
              <a:rPr lang="bg-BG" sz="2400" dirty="0"/>
              <a:t>и</a:t>
            </a:r>
            <a:r>
              <a:rPr lang="en-GB" sz="2400" dirty="0"/>
              <a:t> </a:t>
            </a:r>
            <a:r>
              <a:rPr lang="en-GB" sz="2400" dirty="0" err="1"/>
              <a:t>пречки</a:t>
            </a:r>
            <a:r>
              <a:rPr lang="bg-BG" sz="2400" dirty="0"/>
              <a:t>те</a:t>
            </a:r>
            <a:r>
              <a:rPr lang="en-GB" sz="2400" dirty="0"/>
              <a:t> </a:t>
            </a:r>
            <a:r>
              <a:rPr lang="en-GB" sz="2400" dirty="0" err="1"/>
              <a:t>или</a:t>
            </a:r>
            <a:r>
              <a:rPr lang="en-GB" sz="2400" dirty="0"/>
              <a:t> </a:t>
            </a:r>
            <a:r>
              <a:rPr lang="en-GB" sz="2400" dirty="0" err="1"/>
              <a:t>удобства</a:t>
            </a:r>
            <a:r>
              <a:rPr lang="bg-BG" sz="2400" dirty="0"/>
              <a:t>та</a:t>
            </a:r>
            <a:r>
              <a:rPr lang="en-GB" sz="2400" dirty="0"/>
              <a:t>, които вие може да не забележите.</a:t>
            </a:r>
            <a:endParaRPr lang="en-US" sz="2400" dirty="0"/>
          </a:p>
          <a:p>
            <a:pPr lvl="1"/>
            <a:r>
              <a:rPr lang="en-GB" sz="2400" dirty="0"/>
              <a:t>Добре е също да имате </a:t>
            </a:r>
            <a:r>
              <a:rPr lang="en-GB" sz="2400" b="1" dirty="0"/>
              <a:t>комбинация от умения</a:t>
            </a:r>
            <a:r>
              <a:rPr lang="en-GB" sz="2400" dirty="0"/>
              <a:t>: някой, който може да прави измервания (и разбира техническите спецификации), някой, който може да наблюдава обслужването на клиентите или да задава въпроси на персонала, някой, който да води бележки/да прави снимки и т.н.</a:t>
            </a:r>
            <a:endParaRPr lang="en-US" sz="2400" dirty="0"/>
          </a:p>
          <a:p>
            <a:pPr lvl="1"/>
            <a:r>
              <a:rPr lang="en-GB" sz="2400" dirty="0"/>
              <a:t>Като обучител може да не разполагате винаги с готов екип, но можете да обучите други хора (колеги или доброволци) да ви помагат. Ако извършвате одит на собствения си обект, </a:t>
            </a:r>
            <a:r>
              <a:rPr lang="en-GB" sz="2400" b="1" dirty="0"/>
              <a:t>включете персонал от различни отдели</a:t>
            </a:r>
            <a:r>
              <a:rPr lang="en-GB" sz="2400" dirty="0"/>
              <a:t>: поддръжка, обслужване на посетители и др.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1036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72F14-D3B4-7203-61CC-612479EC7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1C8FC-DEC2-4D29-C0CF-D75098B79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Подготовка за одит – </a:t>
            </a:r>
            <a:r>
              <a:rPr lang="en-GB" dirty="0"/>
              <a:t>СЪБИРАНЕ НА ИНСТРУМЕНТИ И МАТЕРИАЛИ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0C840C-1AA1-CA9E-28D9-9402DFADF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2400" dirty="0"/>
              <a:t>Обичайните инструменти за одит включват:</a:t>
            </a:r>
            <a:endParaRPr lang="en-US" sz="2400" dirty="0"/>
          </a:p>
          <a:p>
            <a:pPr lvl="1"/>
            <a:r>
              <a:rPr lang="en-GB" sz="2000" b="1" dirty="0"/>
              <a:t>списък</a:t>
            </a:r>
            <a:r>
              <a:rPr lang="en-GB" sz="2000" dirty="0"/>
              <a:t> за проверка </a:t>
            </a:r>
            <a:r>
              <a:rPr lang="en-GB" sz="2000" b="1" dirty="0"/>
              <a:t>или формуляр за одит</a:t>
            </a:r>
            <a:r>
              <a:rPr lang="en-GB" sz="2000" dirty="0"/>
              <a:t>,</a:t>
            </a:r>
            <a:endParaRPr lang="en-US" sz="2000" dirty="0"/>
          </a:p>
          <a:p>
            <a:pPr lvl="1"/>
            <a:r>
              <a:rPr lang="en-GB" sz="2000" dirty="0"/>
              <a:t>рулетка (за проверка на ширини, височини, наклони на рампи),</a:t>
            </a:r>
            <a:endParaRPr lang="en-US" sz="2000" dirty="0"/>
          </a:p>
          <a:p>
            <a:pPr lvl="1"/>
            <a:r>
              <a:rPr lang="ru-RU" sz="2000" dirty="0" err="1"/>
              <a:t>уред</a:t>
            </a:r>
            <a:r>
              <a:rPr lang="ru-RU" sz="2000" dirty="0"/>
              <a:t> за </a:t>
            </a:r>
            <a:r>
              <a:rPr lang="ru-RU" sz="2000" dirty="0" err="1"/>
              <a:t>измерване</a:t>
            </a:r>
            <a:r>
              <a:rPr lang="ru-RU" sz="2000" dirty="0"/>
              <a:t> на </a:t>
            </a:r>
            <a:r>
              <a:rPr lang="ru-RU" sz="2000" dirty="0" err="1"/>
              <a:t>осветеността</a:t>
            </a:r>
            <a:r>
              <a:rPr lang="en-GB" sz="2000" dirty="0"/>
              <a:t> (по избор, за проверка на нивата на осветеност),</a:t>
            </a:r>
            <a:endParaRPr lang="en-US" sz="2000" dirty="0"/>
          </a:p>
          <a:p>
            <a:pPr lvl="1"/>
            <a:r>
              <a:rPr lang="ru-RU" sz="2000" dirty="0" err="1"/>
              <a:t>уред</a:t>
            </a:r>
            <a:r>
              <a:rPr lang="ru-RU" sz="2000" dirty="0"/>
              <a:t> или приложение за </a:t>
            </a:r>
            <a:r>
              <a:rPr lang="ru-RU" sz="2000" dirty="0" err="1"/>
              <a:t>измерване</a:t>
            </a:r>
            <a:r>
              <a:rPr lang="ru-RU" sz="2000" dirty="0"/>
              <a:t> на </a:t>
            </a:r>
            <a:r>
              <a:rPr lang="ru-RU" sz="2000" dirty="0" err="1"/>
              <a:t>нивото</a:t>
            </a:r>
            <a:r>
              <a:rPr lang="ru-RU" sz="2000" dirty="0"/>
              <a:t> на шума </a:t>
            </a:r>
            <a:r>
              <a:rPr lang="en-GB" sz="2000" dirty="0"/>
              <a:t>(по избор, за околния шум),</a:t>
            </a:r>
            <a:endParaRPr lang="en-US" sz="2000" dirty="0"/>
          </a:p>
          <a:p>
            <a:pPr lvl="1"/>
            <a:r>
              <a:rPr lang="en-GB" sz="2000" dirty="0"/>
              <a:t>фотоапарат (за визуално документиране на проблемите) и може би</a:t>
            </a:r>
            <a:endParaRPr lang="en-US" sz="2000" dirty="0"/>
          </a:p>
          <a:p>
            <a:pPr lvl="1"/>
            <a:r>
              <a:rPr lang="en-GB" sz="2000" dirty="0"/>
              <a:t>инвалидна количка или детска количка, за да се симулира мобилност, ако никой от екипа не използва такава.</a:t>
            </a:r>
            <a:endParaRPr lang="en-US" sz="2000" dirty="0"/>
          </a:p>
          <a:p>
            <a:pPr lvl="0"/>
            <a:r>
              <a:rPr lang="en-GB" sz="2400" dirty="0"/>
              <a:t>Носете бележници или таблет за водене на бележки.</a:t>
            </a:r>
            <a:endParaRPr lang="en-US" sz="2400" dirty="0"/>
          </a:p>
          <a:p>
            <a:pPr lvl="0"/>
            <a:r>
              <a:rPr lang="en-GB" sz="2400" dirty="0"/>
              <a:t>Уверете се, че разполагате с необходимите справочни материали.</a:t>
            </a:r>
            <a:endParaRPr lang="en-US" sz="2400" dirty="0"/>
          </a:p>
          <a:p>
            <a:r>
              <a:rPr lang="ru-RU" sz="2400" dirty="0"/>
              <a:t>Облечете се удобно за </a:t>
            </a:r>
            <a:r>
              <a:rPr lang="ru-RU" sz="2400" dirty="0" err="1"/>
              <a:t>ходене</a:t>
            </a:r>
            <a:r>
              <a:rPr lang="ru-RU" sz="2400" dirty="0"/>
              <a:t> пеша и при </a:t>
            </a:r>
            <a:r>
              <a:rPr lang="ru-RU" sz="2400" dirty="0" err="1"/>
              <a:t>необходимост</a:t>
            </a:r>
            <a:r>
              <a:rPr lang="ru-RU" sz="2400" dirty="0"/>
              <a:t> – </a:t>
            </a:r>
            <a:r>
              <a:rPr lang="ru-RU" sz="2400" dirty="0" err="1"/>
              <a:t>подходящо</a:t>
            </a:r>
            <a:r>
              <a:rPr lang="ru-RU" sz="2400" dirty="0"/>
              <a:t> за </a:t>
            </a:r>
            <a:r>
              <a:rPr lang="ru-RU" sz="2400" dirty="0" err="1"/>
              <a:t>външни</a:t>
            </a:r>
            <a:r>
              <a:rPr lang="ru-RU" sz="2400" dirty="0"/>
              <a:t> </a:t>
            </a:r>
            <a:r>
              <a:rPr lang="ru-RU" sz="2400" dirty="0" err="1"/>
              <a:t>атмосферни</a:t>
            </a:r>
            <a:r>
              <a:rPr lang="ru-RU" sz="2400" dirty="0"/>
              <a:t> условия</a:t>
            </a:r>
            <a:r>
              <a:rPr lang="en-GB" sz="2400" dirty="0"/>
              <a:t>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02562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A13E-BDFE-5CE6-D87D-09094AFD9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2462B-A817-5A6F-8CA5-E7AF6C36F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Подготовка за одит – </a:t>
            </a:r>
            <a:r>
              <a:rPr lang="en-GB" dirty="0"/>
              <a:t>РАЗРЕШЕНИЯ И УВЕДОМЛЕНИЯ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6AAF341-F6FC-5918-18B0-9D83CB3B7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1"/>
            <a:r>
              <a:rPr lang="en-GB" sz="2800" dirty="0"/>
              <a:t>Уведомете ръководството на обекта за одита (ако сте външен одитор) и </a:t>
            </a:r>
            <a:r>
              <a:rPr lang="en-GB" sz="2800" dirty="0" err="1"/>
              <a:t>получ</a:t>
            </a:r>
            <a:r>
              <a:rPr lang="bg-BG" sz="2800" dirty="0"/>
              <a:t>е</a:t>
            </a:r>
            <a:r>
              <a:rPr lang="en-GB" sz="2800" dirty="0" err="1"/>
              <a:t>те</a:t>
            </a:r>
            <a:r>
              <a:rPr lang="en-GB" sz="2800" dirty="0"/>
              <a:t> всички необходими разрешения за достъп до всички зони.</a:t>
            </a:r>
            <a:endParaRPr lang="en-US" sz="2800" dirty="0"/>
          </a:p>
          <a:p>
            <a:pPr lvl="1"/>
            <a:r>
              <a:rPr lang="en-GB" sz="2800" dirty="0"/>
              <a:t>Ако сте вътрешен одитор, все пак информирайте екипа си или висшестоящите си, за да разберат какво се случва</a:t>
            </a:r>
          </a:p>
          <a:p>
            <a:pPr lvl="1"/>
            <a:r>
              <a:rPr lang="en-GB" sz="2800" dirty="0"/>
              <a:t>Ако обектът е отворен за посетители по време на одита, решете дали да се слеете с тълпата (като таен гост) или да се представите.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0260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5B1B7-92E5-13CA-1E1B-B83B7A97C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10C4B-7AB9-367C-43E7-9331C8EDF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Подготовка за одит – </a:t>
            </a:r>
            <a:r>
              <a:rPr lang="en-GB" dirty="0"/>
              <a:t>СЪОБРАЖЕНИЯ ЗА БЕЗОПАСНОСТ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B2E847-8EC0-3BCE-2F0C-D9347528B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5772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Уверете се, че вашите дейности по одита не създават опасности.</a:t>
            </a:r>
          </a:p>
          <a:p>
            <a:pPr lvl="2"/>
            <a:r>
              <a:rPr lang="en-US" sz="2400" dirty="0"/>
              <a:t>Например, ако </a:t>
            </a:r>
            <a:r>
              <a:rPr lang="en-US" sz="2400" dirty="0" err="1"/>
              <a:t>измервате</a:t>
            </a:r>
            <a:r>
              <a:rPr lang="en-US" sz="2400" dirty="0"/>
              <a:t> </a:t>
            </a:r>
            <a:r>
              <a:rPr lang="en-US" sz="2400" dirty="0" err="1"/>
              <a:t>размер</a:t>
            </a:r>
            <a:r>
              <a:rPr lang="bg-BG" sz="2400" dirty="0"/>
              <a:t>а</a:t>
            </a:r>
            <a:r>
              <a:rPr lang="en-US" sz="2400" dirty="0"/>
              <a:t> на стълбище, не блокирайте стълбите за прекалено дълго време, за да не рискувате някой да се препъне. Ако правите снимки, избягвайте да заснемате хора, които могат да бъдат разпознати, без тяхното съгласие.</a:t>
            </a:r>
          </a:p>
          <a:p>
            <a:pPr lvl="1"/>
            <a:r>
              <a:rPr lang="en-US" sz="2800" dirty="0"/>
              <a:t>Ако някой от членовете на екипа има увреждане, уверете се, че самият маршрут на одита е безопасен за него</a:t>
            </a:r>
          </a:p>
          <a:p>
            <a:pPr lvl="2"/>
            <a:r>
              <a:rPr lang="en-US" sz="2400" dirty="0"/>
              <a:t>Например, ако обектът има недостъпни участъци, планирайте как да ги заобиколите или дали да ги пропуснете за това лице. </a:t>
            </a:r>
            <a:r>
              <a:rPr lang="en-US" sz="2400" dirty="0" err="1"/>
              <a:t>Искаме</a:t>
            </a:r>
            <a:r>
              <a:rPr lang="en-US" sz="2400" dirty="0"/>
              <a:t> </a:t>
            </a:r>
            <a:r>
              <a:rPr lang="en-US" sz="2400" dirty="0" err="1"/>
              <a:t>нашият</a:t>
            </a:r>
            <a:r>
              <a:rPr lang="en-US" sz="2400" dirty="0"/>
              <a:t> одит да бъде включващ и съобразителен.</a:t>
            </a:r>
          </a:p>
        </p:txBody>
      </p:sp>
    </p:spTree>
    <p:extLst>
      <p:ext uri="{BB962C8B-B14F-4D97-AF65-F5344CB8AC3E}">
        <p14:creationId xmlns:p14="http://schemas.microsoft.com/office/powerpoint/2010/main" val="39529287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</TotalTime>
  <Words>2061</Words>
  <Application>Microsoft Office PowerPoint</Application>
  <PresentationFormat>Широк екран</PresentationFormat>
  <Paragraphs>187</Paragraphs>
  <Slides>18</Slides>
  <Notes>6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21" baseType="lpstr">
      <vt:lpstr>Calibri</vt:lpstr>
      <vt:lpstr>Wingdings</vt:lpstr>
      <vt:lpstr>Retrospect</vt:lpstr>
      <vt:lpstr>МОДУЛ 3: Провеждане на одити и оценки на достъпността на обектите</vt:lpstr>
      <vt:lpstr>Цели на обучението</vt:lpstr>
      <vt:lpstr>Видове одити за достъпност</vt:lpstr>
      <vt:lpstr>Видове одити за достъпност</vt:lpstr>
      <vt:lpstr>Подготовка за одит – ОПРЕДЕЛЯНЕ НА ОБХВАТА</vt:lpstr>
      <vt:lpstr>Подготовка за одит – СФОРМИРАНЕ НА ЕКИПА</vt:lpstr>
      <vt:lpstr>Подготовка за одит – СЪБИРАНЕ НА ИНСТРУМЕНТИ И МАТЕРИАЛИ</vt:lpstr>
      <vt:lpstr>Подготовка за одит – РАЗРЕШЕНИЯ И УВЕДОМЛЕНИЯ</vt:lpstr>
      <vt:lpstr>Подготовка за одит – СЪОБРАЖЕНИЯ ЗА БЕЗОПАСНОСТ</vt:lpstr>
      <vt:lpstr>Елементи на контролен списък за проверка на достъпността</vt:lpstr>
      <vt:lpstr>Елементи на контролен списък за проверка на достъпността</vt:lpstr>
      <vt:lpstr>Елементи на контролен списък за проверка на достъпността</vt:lpstr>
      <vt:lpstr>Съвети за ефективна оценка</vt:lpstr>
      <vt:lpstr>Записване и докладване на резултатите</vt:lpstr>
      <vt:lpstr>Изготвяне на практически препоръки</vt:lpstr>
      <vt:lpstr>Препоръки за определяне на приоритетите</vt:lpstr>
      <vt:lpstr>Основни изводи</vt:lpstr>
      <vt:lpstr>БЛАГОДАРЯ ВИ!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keywords>, docId:324AE7604405D24D2478BDA18A4FC9B2</cp:keywords>
  <cp:lastModifiedBy>Лазаринка Андреева</cp:lastModifiedBy>
  <cp:revision>18</cp:revision>
  <dcterms:created xsi:type="dcterms:W3CDTF">2026-01-18T21:27:19Z</dcterms:created>
  <dcterms:modified xsi:type="dcterms:W3CDTF">2026-05-11T18:03:54Z</dcterms:modified>
</cp:coreProperties>
</file>